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5" r:id="rId2"/>
    <p:sldId id="257" r:id="rId3"/>
    <p:sldId id="29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9" r:id="rId41"/>
    <p:sldId id="296" r:id="rId42"/>
    <p:sldId id="297" r:id="rId43"/>
    <p:sldId id="294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63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DE87BE8-AF6D-4EBF-9E99-92B5A3C6F4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5563101-C84D-4DDD-8ECD-F2EF5EC16C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8E045CB-053B-4B1E-939B-D6ED8293D1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828800" y="381000"/>
            <a:ext cx="61722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 smtClean="0">
                <a:latin typeface="Book Antiqua" panose="02040602050305030304" pitchFamily="18" charset="0"/>
              </a:rPr>
              <a:t>RUNGTA COLLEGE OF DENTAL SCIENCES &amp; RESEARCH </a:t>
            </a:r>
            <a:r>
              <a:rPr lang="en-US" sz="3200" dirty="0" smtClean="0">
                <a:latin typeface="Book Antiqua" panose="02040602050305030304" pitchFamily="18" charset="0"/>
              </a:rPr>
              <a:t/>
            </a:r>
            <a:br>
              <a:rPr lang="en-US" sz="3200" dirty="0" smtClean="0">
                <a:latin typeface="Book Antiqua" panose="02040602050305030304" pitchFamily="18" charset="0"/>
              </a:rPr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743200" y="3200400"/>
            <a:ext cx="6172200" cy="1193322"/>
          </a:xfrm>
        </p:spPr>
        <p:txBody>
          <a:bodyPr>
            <a:noAutofit/>
          </a:bodyPr>
          <a:lstStyle/>
          <a:p>
            <a:r>
              <a:rPr lang="en-US" dirty="0" smtClean="0"/>
              <a:t>DISEASES OF SKIN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81" r="15781"/>
          <a:stretch/>
        </p:blipFill>
        <p:spPr>
          <a:xfrm>
            <a:off x="0" y="0"/>
            <a:ext cx="1874520" cy="21145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286000"/>
            <a:ext cx="3855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Book Antiqua" panose="02040602050305030304" pitchFamily="18" charset="0"/>
              </a:rPr>
              <a:t>TITLE OF THE TOPIC 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5257800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Book Antiqua" panose="02040602050305030304" pitchFamily="18" charset="0"/>
              </a:rPr>
              <a:t>DEPARTMENT OF ORAL PATHOLOGY &amp; MICROBIOLOGY   </a:t>
            </a:r>
            <a:endParaRPr lang="en-US" sz="2400" b="1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8839200" cy="64770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3600" b="1">
                <a:solidFill>
                  <a:srgbClr val="FF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>
                <a:solidFill>
                  <a:srgbClr val="FF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CLINICAL FEATURES</a:t>
            </a:r>
          </a:p>
          <a:p>
            <a:pPr>
              <a:buFont typeface="Wingdings" pitchFamily="2" charset="2"/>
              <a:buChar char="v"/>
            </a:pPr>
            <a:r>
              <a:rPr lang="en-US" sz="2800"/>
              <a:t>F-M ratio  -- 1.4:1</a:t>
            </a:r>
          </a:p>
          <a:p>
            <a:r>
              <a:rPr lang="en-US">
                <a:solidFill>
                  <a:srgbClr val="FF99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Small angular flat topped papules</a:t>
            </a:r>
            <a:r>
              <a:rPr lang="en-US"/>
              <a:t> </a:t>
            </a:r>
          </a:p>
          <a:p>
            <a:r>
              <a:rPr lang="en-US"/>
              <a:t>Only a few mm in diameter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r>
              <a:rPr lang="en-US"/>
              <a:t>Discrete or coalesce into larger plaques</a:t>
            </a:r>
          </a:p>
          <a:p>
            <a:r>
              <a:rPr lang="en-US">
                <a:solidFill>
                  <a:srgbClr val="0099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Covered by fine glistening scales</a:t>
            </a:r>
          </a:p>
          <a:p>
            <a:pPr>
              <a:buFont typeface="Wingdings" pitchFamily="2" charset="2"/>
              <a:buNone/>
            </a:pPr>
            <a:endParaRPr lang="en-US">
              <a:solidFill>
                <a:srgbClr val="0099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en-US"/>
              <a:t>Initial lesion – red in color which take </a:t>
            </a:r>
            <a:r>
              <a:rPr lang="en-US">
                <a:solidFill>
                  <a:srgbClr val="00CC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on a reddish, purple or violaceous hue</a:t>
            </a:r>
          </a:p>
          <a:p>
            <a:endParaRPr lang="en-US">
              <a:solidFill>
                <a:srgbClr val="00CC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endParaRPr lang="en-US">
              <a:solidFill>
                <a:srgbClr val="00CC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324600"/>
          </a:xfrm>
        </p:spPr>
        <p:txBody>
          <a:bodyPr/>
          <a:lstStyle/>
          <a:p>
            <a:r>
              <a:rPr lang="en-US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Advanced lesions-</a:t>
            </a:r>
            <a:r>
              <a:rPr lang="en-US"/>
              <a:t> dirty brown color develops</a:t>
            </a:r>
          </a:p>
          <a:p>
            <a:r>
              <a:rPr lang="en-US"/>
              <a:t>Centre slightly umbilicated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r>
              <a:rPr lang="en-US"/>
              <a:t>Surface covered by fine grayish white lines called </a:t>
            </a:r>
            <a:r>
              <a:rPr lang="en-US" b="1">
                <a:solidFill>
                  <a:schemeClr val="fol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WICKHAM’S STRIAE</a:t>
            </a:r>
          </a:p>
          <a:p>
            <a:r>
              <a:rPr lang="en-US"/>
              <a:t>Bilateral symmetrical pattern 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r>
              <a:rPr lang="en-US"/>
              <a:t>On flexor surface of wrist &amp; forearms, inner aspect of knees &amp; thigh &amp; the trunk 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57200"/>
            <a:ext cx="9144000" cy="59436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ORAL MANIFESTATIONS</a:t>
            </a:r>
          </a:p>
          <a:p>
            <a:endParaRPr lang="en-US"/>
          </a:p>
          <a:p>
            <a:r>
              <a:rPr lang="en-US"/>
              <a:t>Radiating white or gray velvety thread like papules in a linear, reticular arrangement forming typical rings or streaks over the buccal mucosa</a:t>
            </a:r>
          </a:p>
          <a:p>
            <a:endParaRPr lang="en-US"/>
          </a:p>
          <a:p>
            <a:r>
              <a:rPr lang="en-US"/>
              <a:t>A tiny white elevated dot present at the intersection of white lines called </a:t>
            </a:r>
            <a:r>
              <a:rPr lang="en-US" b="1">
                <a:solidFill>
                  <a:srgbClr val="FF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STRIAE</a:t>
            </a:r>
            <a:r>
              <a:rPr lang="en-US" b="1"/>
              <a:t> </a:t>
            </a:r>
            <a:r>
              <a:rPr lang="en-US" b="1">
                <a:solidFill>
                  <a:srgbClr val="FF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OF WICKHAM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9011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51952" t="1682" b="52908"/>
          <a:stretch>
            <a:fillRect/>
          </a:stretch>
        </p:blipFill>
        <p:spPr>
          <a:xfrm>
            <a:off x="304800" y="381000"/>
            <a:ext cx="4038600" cy="4038600"/>
          </a:xfrm>
          <a:noFill/>
          <a:ln w="57150" cmpd="thickThin">
            <a:solidFill>
              <a:srgbClr val="0000FF"/>
            </a:solidFill>
          </a:ln>
        </p:spPr>
      </p:pic>
      <p:pic>
        <p:nvPicPr>
          <p:cNvPr id="90119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t="2049" r="54716" b="58455"/>
          <a:stretch>
            <a:fillRect/>
          </a:stretch>
        </p:blipFill>
        <p:spPr>
          <a:xfrm>
            <a:off x="4724400" y="1981200"/>
            <a:ext cx="4038600" cy="4419600"/>
          </a:xfrm>
          <a:noFill/>
          <a:ln w="57150" cmpd="thickThin">
            <a:solidFill>
              <a:srgbClr val="0000FF"/>
            </a:solidFill>
          </a:ln>
        </p:spPr>
      </p:pic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685800" y="46482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Verdana" pitchFamily="34" charset="0"/>
              </a:rPr>
              <a:t>EROSIVE FORM</a:t>
            </a:r>
          </a:p>
        </p:txBody>
      </p:sp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5410200" y="1439863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Verdana" pitchFamily="34" charset="0"/>
              </a:rPr>
              <a:t>PLAQUE FORM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0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0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423862"/>
          </a:xfrm>
        </p:spPr>
        <p:txBody>
          <a:bodyPr>
            <a:normAutofit fontScale="90000"/>
          </a:bodyPr>
          <a:lstStyle/>
          <a:p>
            <a:r>
              <a:rPr lang="en-US" sz="4000" b="1">
                <a:solidFill>
                  <a:srgbClr val="FFFF00"/>
                </a:solidFill>
                <a:latin typeface="Bookman Old Style" pitchFamily="18" charset="0"/>
              </a:rPr>
              <a:t>ERYTHEMA MULTIFORME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181600"/>
          </a:xfrm>
        </p:spPr>
        <p:txBody>
          <a:bodyPr/>
          <a:lstStyle/>
          <a:p>
            <a:r>
              <a:rPr lang="en-US" sz="2800"/>
              <a:t>Blistering ulcerative mucocutaneous condition</a:t>
            </a:r>
          </a:p>
          <a:p>
            <a:r>
              <a:rPr lang="en-US" sz="2800" b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Minor</a:t>
            </a:r>
          </a:p>
          <a:p>
            <a:r>
              <a:rPr lang="en-US" sz="2800" b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Major</a:t>
            </a:r>
            <a:r>
              <a:rPr lang="en-US" sz="2800"/>
              <a:t> - SJS</a:t>
            </a:r>
          </a:p>
          <a:p>
            <a:r>
              <a:rPr lang="en-US" sz="2800"/>
              <a:t>Uncertain pathogenesis</a:t>
            </a:r>
          </a:p>
          <a:p>
            <a:pPr>
              <a:buFont typeface="Wingdings" pitchFamily="2" charset="2"/>
              <a:buNone/>
            </a:pPr>
            <a:endParaRPr lang="en-US" sz="2800"/>
          </a:p>
          <a:p>
            <a:pPr>
              <a:buFontTx/>
              <a:buChar char="•"/>
            </a:pPr>
            <a:r>
              <a:rPr lang="en-US" sz="2800">
                <a:solidFill>
                  <a:srgbClr val="FF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Preceding infection</a:t>
            </a:r>
            <a:r>
              <a:rPr lang="en-US" sz="2800"/>
              <a:t> -herpes simplex                               mycoplasma pneumonia, histoplasmosis                                - </a:t>
            </a:r>
            <a:r>
              <a:rPr lang="en-US" sz="2800" b="1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Exposure to drugs</a:t>
            </a:r>
          </a:p>
          <a:p>
            <a:r>
              <a:rPr lang="en-US" sz="2800" b="1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GI</a:t>
            </a:r>
            <a:r>
              <a:rPr lang="en-US" sz="2800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</a:t>
            </a:r>
            <a:r>
              <a:rPr lang="en-US" sz="2800"/>
              <a:t> Crohn disease, ulcerative colitis</a:t>
            </a:r>
          </a:p>
          <a:p>
            <a:r>
              <a:rPr lang="en-US" sz="2800" b="1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Others</a:t>
            </a:r>
            <a:r>
              <a:rPr lang="en-US" sz="2800"/>
              <a:t>- malig, radiations, vaccinations</a:t>
            </a:r>
          </a:p>
          <a:p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97283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381000"/>
            <a:ext cx="4038600" cy="3962400"/>
          </a:xfrm>
          <a:ln w="38100" cap="flat" cmpd="dbl">
            <a:solidFill>
              <a:schemeClr val="tx1"/>
            </a:solidFill>
            <a:prstDash val="lgDashDot"/>
          </a:ln>
        </p:spPr>
      </p:pic>
      <p:pic>
        <p:nvPicPr>
          <p:cNvPr id="9728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52138" r="55319" b="3249"/>
          <a:stretch>
            <a:fillRect/>
          </a:stretch>
        </p:blipFill>
        <p:spPr>
          <a:xfrm>
            <a:off x="4724400" y="2209800"/>
            <a:ext cx="4114800" cy="4267200"/>
          </a:xfrm>
          <a:noFill/>
          <a:ln w="38100" cap="flat" cmpd="dbl">
            <a:solidFill>
              <a:schemeClr val="tx1"/>
            </a:solidFill>
            <a:prstDash val="lgDashDot"/>
          </a:ln>
        </p:spPr>
      </p:pic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609600" y="5257800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Verdana" pitchFamily="34" charset="0"/>
              </a:rPr>
              <a:t>TARGET LESIONS</a:t>
            </a:r>
          </a:p>
        </p:txBody>
      </p:sp>
      <p:sp>
        <p:nvSpPr>
          <p:cNvPr id="97287" name="Line 7"/>
          <p:cNvSpPr>
            <a:spLocks noChangeShapeType="1"/>
          </p:cNvSpPr>
          <p:nvPr/>
        </p:nvSpPr>
        <p:spPr bwMode="auto">
          <a:xfrm flipV="1">
            <a:off x="2057400" y="26670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728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553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3600" b="1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STEVENS JOHNSONS SYNDROME</a:t>
            </a:r>
          </a:p>
          <a:p>
            <a:pPr>
              <a:buFont typeface="Wingdings" pitchFamily="2" charset="2"/>
              <a:buNone/>
            </a:pPr>
            <a:endParaRPr lang="en-US" b="1">
              <a:solidFill>
                <a:srgbClr val="FF00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en-US"/>
              <a:t> Severe bullous form of Erythema multiforme</a:t>
            </a:r>
          </a:p>
          <a:p>
            <a:endParaRPr lang="en-US"/>
          </a:p>
          <a:p>
            <a:r>
              <a:rPr lang="en-US"/>
              <a:t> Involvement of skin, oral cavity, eyes &amp; genitalia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r>
              <a:rPr lang="en-US"/>
              <a:t> Triggered by drugs rather infection</a:t>
            </a:r>
          </a:p>
          <a:p>
            <a:r>
              <a:rPr lang="en-US"/>
              <a:t> Fever, malaise, photophobia, eruptions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0960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WHITE SPONGE NEVUS- </a:t>
            </a:r>
            <a:r>
              <a:rPr lang="en-US" sz="3600" b="1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Cannon’s disease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3600" b="1">
              <a:solidFill>
                <a:srgbClr val="FF006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man Old Style" pitchFamily="18" charset="0"/>
            </a:endParaRPr>
          </a:p>
          <a:p>
            <a:pPr>
              <a:lnSpc>
                <a:spcPct val="80000"/>
              </a:lnSpc>
            </a:pPr>
            <a:r>
              <a:rPr lang="en-US"/>
              <a:t>Rare genodermatosis</a:t>
            </a:r>
          </a:p>
          <a:p>
            <a:pPr>
              <a:lnSpc>
                <a:spcPct val="80000"/>
              </a:lnSpc>
            </a:pPr>
            <a:endParaRPr lang="en-US"/>
          </a:p>
          <a:p>
            <a:pPr>
              <a:lnSpc>
                <a:spcPct val="80000"/>
              </a:lnSpc>
            </a:pPr>
            <a:r>
              <a:rPr lang="en-US">
                <a:solidFill>
                  <a:srgbClr val="0099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Inherited as an AD trait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/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en-US"/>
              <a:t>No definite sex predilection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/>
          </a:p>
          <a:p>
            <a:pPr>
              <a:lnSpc>
                <a:spcPct val="80000"/>
              </a:lnSpc>
            </a:pPr>
            <a:r>
              <a:rPr lang="en-US"/>
              <a:t>Defect in normal keratinization of oral mucosa</a:t>
            </a:r>
          </a:p>
          <a:p>
            <a:pPr>
              <a:lnSpc>
                <a:spcPct val="80000"/>
              </a:lnSpc>
            </a:pPr>
            <a:endParaRPr lang="en-US"/>
          </a:p>
          <a:p>
            <a:pPr>
              <a:lnSpc>
                <a:spcPct val="80000"/>
              </a:lnSpc>
            </a:pPr>
            <a:r>
              <a:rPr lang="en-US"/>
              <a:t> Mutation in keratin genes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4" name="Picture 4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 l="50014" t="1501" b="57954"/>
          <a:stretch>
            <a:fillRect/>
          </a:stretch>
        </p:blipFill>
        <p:spPr>
          <a:xfrm>
            <a:off x="1905000" y="838200"/>
            <a:ext cx="5715000" cy="4800600"/>
          </a:xfrm>
          <a:noFill/>
          <a:ln w="38100">
            <a:solidFill>
              <a:srgbClr val="FF0066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>
            <a:normAutofit fontScale="90000"/>
          </a:bodyPr>
          <a:lstStyle/>
          <a:p>
            <a:r>
              <a:rPr lang="en-US" sz="6600">
                <a:solidFill>
                  <a:srgbClr val="FF99FF"/>
                </a:solidFill>
              </a:rPr>
              <a:t>PEMPHIGUS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530725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en-US"/>
              <a:t> Chronic skin disease characterized by   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</a:pPr>
            <a:r>
              <a:rPr lang="en-US"/>
              <a:t>    appearance of vesicles and bullae.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</a:pPr>
            <a:r>
              <a:rPr lang="en-US"/>
              <a:t>   Autoimmune mechanism is involved 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</a:pPr>
            <a:r>
              <a:rPr lang="en-US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Types: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Char char="q"/>
            </a:pPr>
            <a:r>
              <a:rPr lang="en-US"/>
              <a:t> Pemphigus vulgaris    ] Oral mucosa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Char char="q"/>
            </a:pPr>
            <a:r>
              <a:rPr lang="en-US"/>
              <a:t> Pemphigus vegetans  ] Oral mucosa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Char char="q"/>
            </a:pPr>
            <a:r>
              <a:rPr lang="en-US"/>
              <a:t>  Pemphigus foliaceus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Char char="q"/>
            </a:pPr>
            <a:r>
              <a:rPr lang="en-US"/>
              <a:t>  Pemphigus Erythematosus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</a:pPr>
            <a:endParaRPr lang="en-US"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4800600"/>
            <a:ext cx="8229600" cy="1828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GUIDED BY:-</a:t>
            </a:r>
            <a:br>
              <a:rPr lang="en-US" sz="2800" dirty="0" smtClean="0"/>
            </a:br>
            <a:r>
              <a:rPr lang="en-US" sz="2800" dirty="0" smtClean="0"/>
              <a:t>DR SIDDHARTH PUNDIR</a:t>
            </a:r>
            <a:br>
              <a:rPr lang="en-US" sz="2800" dirty="0" smtClean="0"/>
            </a:br>
            <a:r>
              <a:rPr lang="en-US" sz="2800" dirty="0" smtClean="0"/>
              <a:t>DR SUDHANSHU DIXIT </a:t>
            </a:r>
            <a:endParaRPr lang="en-US" sz="2800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81000"/>
            <a:ext cx="8305800" cy="1447800"/>
          </a:xfrm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None/>
            </a:pPr>
            <a:r>
              <a:rPr lang="en-US" dirty="0"/>
              <a:t>            </a:t>
            </a:r>
            <a:r>
              <a:rPr lang="en-US" sz="9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rPr>
              <a:t>SKIN  DISEASES</a:t>
            </a:r>
            <a:endParaRPr lang="en-US" sz="96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91 -0.01734 0.00608 -0.0081 0.0533 -0.00301 C 0.06042 -0.00232 0.0625 0.00115 0.06893 0.003 C 0.07865 0.00601 0.08802 0.00855 0.09775 0.01178 C 0.12795 0.02196 0.15781 0.03351 0.18889 0.03837 C 0.19341 0.04045 0.19775 0.0423 0.20226 0.04438 C 0.20452 0.0453 0.20886 0.04738 0.20886 0.04738 C 0.21632 0.04646 0.22466 0.04946 0.23108 0.04438 C 0.23368 0.0423 0.23716 0.01618 0.23785 0.01178 C 0.23716 -0.01179 0.23768 -0.0356 0.23559 -0.05918 C 0.23438 -0.07305 0.21198 -0.09039 0.20226 -0.09478 C 0.18906 -0.10796 0.17813 -0.10911 0.16441 -0.11836 C 0.16146 -0.12044 0.15886 -0.12368 0.15556 -0.12437 C 0.13941 -0.1283 0.10834 -0.12714 0.09341 -0.12714 " pathEditMode="relative" ptsTypes="fffffffffffffA">
                                      <p:cBhvr>
                                        <p:cTn id="6" dur="5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	</a:t>
            </a:r>
            <a:br>
              <a:rPr lang="en-US" sz="4000"/>
            </a:br>
            <a:r>
              <a:rPr lang="en-US" sz="4800">
                <a:solidFill>
                  <a:srgbClr val="FF99FF"/>
                </a:solidFill>
              </a:rPr>
              <a:t>CLINICAL FEATURES</a:t>
            </a:r>
            <a:br>
              <a:rPr lang="en-US" sz="4800">
                <a:solidFill>
                  <a:srgbClr val="FF99FF"/>
                </a:solidFill>
              </a:rPr>
            </a:br>
            <a:endParaRPr lang="en-US" sz="4800">
              <a:solidFill>
                <a:srgbClr val="FF99FF"/>
              </a:solidFill>
            </a:endParaRP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Before 30 yrs of age</a:t>
            </a:r>
          </a:p>
          <a:p>
            <a:r>
              <a:rPr lang="en-US"/>
              <a:t>Both males and females </a:t>
            </a:r>
          </a:p>
          <a:p>
            <a:pPr>
              <a:buFont typeface="Wingdings" pitchFamily="2" charset="2"/>
              <a:buNone/>
            </a:pPr>
            <a:r>
              <a:rPr lang="en-US" sz="3600" b="1">
                <a:solidFill>
                  <a:srgbClr val="FF99FF"/>
                </a:solidFill>
                <a:effectLst/>
              </a:rPr>
              <a:t>PEMPHIGUS VULGARIS</a:t>
            </a:r>
            <a:r>
              <a:rPr lang="en-US"/>
              <a:t> </a:t>
            </a:r>
          </a:p>
          <a:p>
            <a:pPr>
              <a:buFont typeface="Wingdings" pitchFamily="2" charset="2"/>
              <a:buChar char="q"/>
            </a:pPr>
            <a:r>
              <a:rPr lang="en-US"/>
              <a:t>Vesicles and bullae </a:t>
            </a:r>
          </a:p>
          <a:p>
            <a:pPr>
              <a:buFont typeface="Wingdings" pitchFamily="2" charset="2"/>
              <a:buChar char="q"/>
            </a:pPr>
            <a:r>
              <a:rPr lang="en-US"/>
              <a:t>Few mm to cms</a:t>
            </a:r>
          </a:p>
          <a:p>
            <a:pPr>
              <a:buFont typeface="Wingdings" pitchFamily="2" charset="2"/>
              <a:buChar char="q"/>
            </a:pPr>
            <a:r>
              <a:rPr lang="en-US"/>
              <a:t>Contain fluid</a:t>
            </a:r>
          </a:p>
          <a:p>
            <a:pPr>
              <a:buFont typeface="Wingdings" pitchFamily="2" charset="2"/>
              <a:buChar char="q"/>
            </a:pPr>
            <a:r>
              <a:rPr lang="en-US"/>
              <a:t>Raw eroded areas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pPr>
              <a:buFont typeface="Wingdings" pitchFamily="2" charset="2"/>
              <a:buNone/>
            </a:pP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1044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58865" r="3343" b="4135"/>
          <a:stretch>
            <a:fillRect/>
          </a:stretch>
        </p:blipFill>
        <p:spPr>
          <a:xfrm>
            <a:off x="609600" y="838200"/>
            <a:ext cx="8001000" cy="4114800"/>
          </a:xfrm>
          <a:noFill/>
          <a:ln w="38100" cmpd="dbl"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81000"/>
            <a:ext cx="9144000" cy="57499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b="1">
                <a:solidFill>
                  <a:srgbClr val="FF99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Oral manifestations</a:t>
            </a:r>
          </a:p>
          <a:p>
            <a:pPr>
              <a:buFont typeface="Wingdings" pitchFamily="2" charset="2"/>
              <a:buNone/>
            </a:pPr>
            <a:endParaRPr lang="en-US" b="1">
              <a:solidFill>
                <a:srgbClr val="FF99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en-US"/>
              <a:t>MM affected first -50-70%</a:t>
            </a:r>
          </a:p>
          <a:p>
            <a:r>
              <a:rPr lang="en-US"/>
              <a:t>Palate, labial mucosa, buccal mucosa, ventral tongue &amp; gingivae</a:t>
            </a:r>
          </a:p>
          <a:p>
            <a:r>
              <a:rPr lang="en-US"/>
              <a:t>Erosions extend periphery with shedding of epithelium</a:t>
            </a:r>
          </a:p>
          <a:p>
            <a:r>
              <a:rPr lang="en-US"/>
              <a:t>Any part of OC</a:t>
            </a:r>
          </a:p>
          <a:p>
            <a:r>
              <a:rPr lang="en-US"/>
              <a:t>Larynx-hoarseness</a:t>
            </a:r>
          </a:p>
          <a:p>
            <a:r>
              <a:rPr lang="en-US"/>
              <a:t>uncomfortable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686800" cy="457200"/>
          </a:xfrm>
        </p:spPr>
        <p:txBody>
          <a:bodyPr>
            <a:normAutofit fontScale="90000"/>
          </a:bodyPr>
          <a:lstStyle/>
          <a:p>
            <a:r>
              <a:rPr lang="en-US" sz="3200">
                <a:solidFill>
                  <a:srgbClr val="FFFF00"/>
                </a:solidFill>
              </a:rPr>
              <a:t>CICATRICIAL PEMPHIGOID</a:t>
            </a:r>
            <a:r>
              <a:rPr lang="en-US" sz="3200" b="1"/>
              <a:t> </a:t>
            </a:r>
            <a:br>
              <a:rPr lang="en-US" sz="3200" b="1"/>
            </a:br>
            <a:r>
              <a:rPr lang="en-US" sz="3200" b="1">
                <a:solidFill>
                  <a:srgbClr val="FFFF99"/>
                </a:solidFill>
              </a:rPr>
              <a:t>(BENIGN MUCOUS MEMBRANE PEMPHIGOID)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28800"/>
            <a:ext cx="9144000" cy="4267200"/>
          </a:xfrm>
        </p:spPr>
        <p:txBody>
          <a:bodyPr/>
          <a:lstStyle/>
          <a:p>
            <a:r>
              <a:rPr lang="en-US"/>
              <a:t>Represents a group of chronic blistering  mucocutaneous </a:t>
            </a:r>
            <a:r>
              <a:rPr lang="en-US">
                <a:solidFill>
                  <a:srgbClr val="FF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autoimmune disease</a:t>
            </a:r>
            <a:r>
              <a:rPr lang="en-US"/>
              <a:t> in which tissue bound autoantibodies are </a:t>
            </a:r>
            <a:r>
              <a:rPr lang="en-US">
                <a:solidFill>
                  <a:srgbClr val="FF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directed against</a:t>
            </a:r>
            <a:r>
              <a:rPr lang="en-US"/>
              <a:t> one or other components of </a:t>
            </a:r>
            <a:r>
              <a:rPr lang="en-US">
                <a:solidFill>
                  <a:srgbClr val="FF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basement membrane</a:t>
            </a:r>
          </a:p>
          <a:p>
            <a:pPr>
              <a:buFont typeface="Wingdings" pitchFamily="2" charset="2"/>
              <a:buNone/>
            </a:pPr>
            <a:endParaRPr lang="en-US">
              <a:solidFill>
                <a:srgbClr val="FF99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en-US"/>
              <a:t>Cicatrix means  </a:t>
            </a:r>
            <a:r>
              <a:rPr lang="en-US" b="1">
                <a:solidFill>
                  <a:srgbClr val="00808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“scar</a:t>
            </a:r>
            <a:r>
              <a:rPr lang="en-US"/>
              <a:t>” of conjunctival mucosa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3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 t="1915" r="53703" b="61317"/>
          <a:stretch>
            <a:fillRect/>
          </a:stretch>
        </p:blipFill>
        <p:spPr>
          <a:xfrm>
            <a:off x="609600" y="2743200"/>
            <a:ext cx="3657600" cy="3505200"/>
          </a:xfrm>
          <a:ln w="12700">
            <a:solidFill>
              <a:srgbClr val="FFFF66"/>
            </a:solidFill>
          </a:ln>
        </p:spPr>
      </p:pic>
      <p:pic>
        <p:nvPicPr>
          <p:cNvPr id="128004" name="Picture 4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 l="54053" r="6438" b="61784"/>
          <a:stretch>
            <a:fillRect/>
          </a:stretch>
        </p:blipFill>
        <p:spPr>
          <a:xfrm>
            <a:off x="4876800" y="277813"/>
            <a:ext cx="3886200" cy="3303587"/>
          </a:xfrm>
          <a:noFill/>
          <a:ln>
            <a:solidFill>
              <a:srgbClr val="FFFF66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81000"/>
            <a:ext cx="9144000" cy="57150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3600" b="1">
                <a:solidFill>
                  <a:srgbClr val="FF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Bullous pemphigoid</a:t>
            </a:r>
            <a:r>
              <a:rPr lang="en-US" b="1">
                <a:solidFill>
                  <a:srgbClr val="FF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(Parapemphigus</a:t>
            </a:r>
            <a:r>
              <a:rPr lang="en-US">
                <a:solidFill>
                  <a:srgbClr val="FF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  <a:p>
            <a:pPr>
              <a:buFont typeface="Wingdings" pitchFamily="2" charset="2"/>
              <a:buNone/>
            </a:pPr>
            <a:endParaRPr lang="en-US">
              <a:solidFill>
                <a:srgbClr val="FF99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en-US"/>
              <a:t>Bullous pemphigoid is characterized by the production of autoantibodies directed against the components of basement membrane</a:t>
            </a:r>
          </a:p>
          <a:p>
            <a:endParaRPr lang="en-US"/>
          </a:p>
          <a:p>
            <a:r>
              <a:rPr lang="en-US"/>
              <a:t>Resembles Cicatricial pemphigoid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6" name="Picture 4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600200" y="1066800"/>
            <a:ext cx="5916613" cy="4400550"/>
          </a:xfrm>
          <a:noFill/>
          <a:ln>
            <a:solidFill>
              <a:srgbClr val="FFFF66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04800"/>
            <a:ext cx="9144000" cy="62484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4000" b="1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LUPUS ERYTHEMATOSUS</a:t>
            </a:r>
          </a:p>
          <a:p>
            <a:pPr>
              <a:lnSpc>
                <a:spcPct val="90000"/>
              </a:lnSpc>
            </a:pPr>
            <a:endParaRPr lang="en-US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en-US"/>
              <a:t>Common disease of unknown etiology</a:t>
            </a:r>
          </a:p>
          <a:p>
            <a:pPr>
              <a:lnSpc>
                <a:spcPct val="90000"/>
              </a:lnSpc>
            </a:pPr>
            <a:r>
              <a:rPr lang="en-US"/>
              <a:t>Immunomediated condition </a:t>
            </a:r>
          </a:p>
          <a:p>
            <a:pPr>
              <a:lnSpc>
                <a:spcPct val="90000"/>
              </a:lnSpc>
            </a:pPr>
            <a:r>
              <a:rPr lang="en-US"/>
              <a:t>Common </a:t>
            </a:r>
            <a:r>
              <a:rPr lang="en-US" b="1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collagen vascular</a:t>
            </a:r>
            <a:r>
              <a:rPr lang="en-US"/>
              <a:t> or </a:t>
            </a:r>
            <a:r>
              <a:rPr lang="en-US" b="1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C.T disease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3600" b="1">
                <a:solidFill>
                  <a:srgbClr val="66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Two types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3600">
              <a:solidFill>
                <a:srgbClr val="66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ligrapher" pitchFamily="2" charset="0"/>
              </a:rPr>
              <a:t>Systemic lupus erythematosus</a:t>
            </a:r>
            <a:r>
              <a:rPr lang="en-US">
                <a:latin typeface="Calligrapher" pitchFamily="2" charset="0"/>
              </a:rPr>
              <a:t>  </a:t>
            </a:r>
            <a:r>
              <a:rPr lang="en-US" b="1">
                <a:solidFill>
                  <a:srgbClr val="FF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ligrapher" pitchFamily="2" charset="0"/>
              </a:rPr>
              <a:t>(SLE)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ligrapher" pitchFamily="2" charset="0"/>
              </a:rPr>
              <a:t>Discoid lupus erythematosus</a:t>
            </a:r>
            <a:r>
              <a:rPr lang="en-US">
                <a:latin typeface="Calligrapher" pitchFamily="2" charset="0"/>
              </a:rPr>
              <a:t>     </a:t>
            </a:r>
            <a:r>
              <a:rPr lang="en-US" b="1">
                <a:solidFill>
                  <a:srgbClr val="FF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ligrapher" pitchFamily="2" charset="0"/>
              </a:rPr>
              <a:t>(DLE)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1309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3600" b="1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Systemic lupus erythematosus (SLE)</a:t>
            </a:r>
          </a:p>
          <a:p>
            <a:pPr>
              <a:buFont typeface="Wingdings" pitchFamily="2" charset="2"/>
              <a:buNone/>
            </a:pPr>
            <a:endParaRPr lang="en-US" sz="2800">
              <a:solidFill>
                <a:srgbClr val="FF99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en-US" sz="2800"/>
              <a:t>Serious multisystem disease with cutaneous &amp; oral manifestations</a:t>
            </a:r>
          </a:p>
          <a:p>
            <a:r>
              <a:rPr lang="en-US" sz="2800"/>
              <a:t>Immune dysfunction – damage to organs</a:t>
            </a:r>
          </a:p>
          <a:p>
            <a:endParaRPr lang="en-US" sz="2800"/>
          </a:p>
          <a:p>
            <a:r>
              <a:rPr 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ONSET </a:t>
            </a:r>
            <a:r>
              <a:rPr lang="en-US" sz="2800"/>
              <a:t>-30 years in females &amp; 40 years in males</a:t>
            </a:r>
          </a:p>
          <a:p>
            <a:pPr>
              <a:buFont typeface="Wingdings" pitchFamily="2" charset="2"/>
              <a:buNone/>
            </a:pPr>
            <a:endParaRPr lang="en-US" sz="2800"/>
          </a:p>
          <a:p>
            <a:r>
              <a:rPr lang="en-US" sz="2800"/>
              <a:t>F:M ratio – 8:1             </a:t>
            </a:r>
            <a:r>
              <a:rPr 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2:1</a:t>
            </a:r>
            <a:r>
              <a:rPr lang="en-US" sz="2800"/>
              <a:t> &amp; </a:t>
            </a:r>
            <a:r>
              <a:rPr lang="en-US" sz="2800">
                <a:solidFill>
                  <a:srgbClr val="00808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4:1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11161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r="53703" b="72169"/>
          <a:stretch>
            <a:fillRect/>
          </a:stretch>
        </p:blipFill>
        <p:spPr>
          <a:xfrm>
            <a:off x="2057400" y="381000"/>
            <a:ext cx="4724400" cy="4495800"/>
          </a:xfrm>
          <a:ln w="76200" cmpd="tri">
            <a:solidFill>
              <a:srgbClr val="FF3300"/>
            </a:solidFill>
          </a:ln>
        </p:spPr>
      </p:pic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2286000" y="5257800"/>
            <a:ext cx="4191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Verdana" pitchFamily="34" charset="0"/>
              </a:rPr>
              <a:t>     Butterfly rash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16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161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161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43000" y="304800"/>
            <a:ext cx="6945086" cy="110309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Specific learning Objectives </a:t>
            </a:r>
            <a:endParaRPr lang="en-US" sz="31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72318145"/>
              </p:ext>
            </p:extLst>
          </p:nvPr>
        </p:nvGraphicFramePr>
        <p:xfrm>
          <a:off x="685800" y="1600200"/>
          <a:ext cx="7674428" cy="61847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499">
                  <a:extLst>
                    <a:ext uri="{9D8B030D-6E8A-4147-A177-3AD203B41FA5}">
                      <a16:colId xmlns="" xmlns:a16="http://schemas.microsoft.com/office/drawing/2014/main" val="946123654"/>
                    </a:ext>
                  </a:extLst>
                </a:gridCol>
                <a:gridCol w="3344427">
                  <a:extLst>
                    <a:ext uri="{9D8B030D-6E8A-4147-A177-3AD203B41FA5}">
                      <a16:colId xmlns="" xmlns:a16="http://schemas.microsoft.com/office/drawing/2014/main" val="2411658997"/>
                    </a:ext>
                  </a:extLst>
                </a:gridCol>
                <a:gridCol w="2304502">
                  <a:extLst>
                    <a:ext uri="{9D8B030D-6E8A-4147-A177-3AD203B41FA5}">
                      <a16:colId xmlns="" xmlns:a16="http://schemas.microsoft.com/office/drawing/2014/main" val="3411213719"/>
                    </a:ext>
                  </a:extLst>
                </a:gridCol>
              </a:tblGrid>
              <a:tr h="454499">
                <a:tc>
                  <a:txBody>
                    <a:bodyPr/>
                    <a:lstStyle/>
                    <a:p>
                      <a:r>
                        <a:rPr lang="en-US" dirty="0"/>
                        <a:t>Core areas* 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Domain</a:t>
                      </a:r>
                      <a:r>
                        <a:rPr lang="en-US" baseline="0" dirty="0"/>
                        <a:t> **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Category #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868424398"/>
                  </a:ext>
                </a:extLst>
              </a:tr>
              <a:tr h="4544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ECTODERMAL DYSPLASIA</a:t>
                      </a:r>
                    </a:p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COGNITIVE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MUST KNOW</a:t>
                      </a:r>
                      <a:endParaRPr lang="en-US" sz="14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3586572506"/>
                  </a:ext>
                </a:extLst>
              </a:tr>
              <a:tr h="4544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LICHEN PLANUS</a:t>
                      </a:r>
                    </a:p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COGNITIVE</a:t>
                      </a:r>
                    </a:p>
                    <a:p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MUST KNOW</a:t>
                      </a:r>
                    </a:p>
                    <a:p>
                      <a:endParaRPr lang="en-US" sz="14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2359924706"/>
                  </a:ext>
                </a:extLst>
              </a:tr>
              <a:tr h="4544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ERYTHEMA MULTIFORME</a:t>
                      </a:r>
                    </a:p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COGNITIVE</a:t>
                      </a:r>
                    </a:p>
                    <a:p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MUST KNOW</a:t>
                      </a:r>
                      <a:endParaRPr lang="en-US" sz="14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2577297493"/>
                  </a:ext>
                </a:extLst>
              </a:tr>
              <a:tr h="4544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WHITE SPONGE NEVUS</a:t>
                      </a:r>
                    </a:p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COGNITIVE</a:t>
                      </a:r>
                    </a:p>
                    <a:p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MUST KNOW</a:t>
                      </a:r>
                      <a:endParaRPr lang="en-US" sz="1400" dirty="0"/>
                    </a:p>
                  </a:txBody>
                  <a:tcPr marL="68580" marR="68580"/>
                </a:tc>
              </a:tr>
              <a:tr h="4544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PEMPHIGUS</a:t>
                      </a:r>
                    </a:p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COGNITIVE</a:t>
                      </a:r>
                    </a:p>
                    <a:p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MUST KNOW</a:t>
                      </a:r>
                      <a:endParaRPr lang="en-US" sz="1400" dirty="0"/>
                    </a:p>
                  </a:txBody>
                  <a:tcPr marL="68580" marR="68580"/>
                </a:tc>
              </a:tr>
              <a:tr h="4544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Bullous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pemphigoid</a:t>
                      </a:r>
                      <a:endParaRPr lang="en-US" sz="14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COGNITIVE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MUST KNOW</a:t>
                      </a:r>
                      <a:endParaRPr lang="en-US" sz="1400" dirty="0"/>
                    </a:p>
                  </a:txBody>
                  <a:tcPr marL="68580" marR="68580"/>
                </a:tc>
              </a:tr>
              <a:tr h="4544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LUPUS ERYTHEMATOSUS</a:t>
                      </a:r>
                    </a:p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COGNITIVE</a:t>
                      </a:r>
                    </a:p>
                    <a:p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MUST KNOW</a:t>
                      </a:r>
                      <a:endParaRPr lang="en-US" sz="1400" dirty="0"/>
                    </a:p>
                  </a:txBody>
                  <a:tcPr marL="68580" marR="68580"/>
                </a:tc>
              </a:tr>
              <a:tr h="4544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PSORIASIS</a:t>
                      </a:r>
                    </a:p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COGNITIVE</a:t>
                      </a:r>
                    </a:p>
                    <a:p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MUST KNOW</a:t>
                      </a:r>
                    </a:p>
                    <a:p>
                      <a:endParaRPr lang="en-US" sz="1400" dirty="0"/>
                    </a:p>
                  </a:txBody>
                  <a:tcPr marL="68580" marR="68580"/>
                </a:tc>
              </a:tr>
              <a:tr h="4544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SYSTEMIC SCLEROSIS</a:t>
                      </a:r>
                    </a:p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COGNITIVE</a:t>
                      </a:r>
                    </a:p>
                    <a:p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MUST KNOW</a:t>
                      </a:r>
                    </a:p>
                    <a:p>
                      <a:endParaRPr lang="en-US" sz="1400" dirty="0"/>
                    </a:p>
                  </a:txBody>
                  <a:tcPr marL="68580" marR="68580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5863-2509-495E-A4D3-2D1EB08AA32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947178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57200"/>
            <a:ext cx="9144000" cy="5673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4000" b="1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600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Discoid lupus erythematosus  (DLE)</a:t>
            </a:r>
          </a:p>
          <a:p>
            <a:pPr>
              <a:buFont typeface="Wingdings" pitchFamily="2" charset="2"/>
              <a:buNone/>
            </a:pPr>
            <a:endParaRPr lang="en-US" sz="3600" b="1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man Old Style" pitchFamily="18" charset="0"/>
            </a:endParaRPr>
          </a:p>
          <a:p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</a:t>
            </a:r>
            <a:r>
              <a:rPr lang="en-US" b="1" baseline="30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rd</a:t>
            </a:r>
            <a:r>
              <a:rPr lang="en-US"/>
              <a:t> &amp; </a:t>
            </a:r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</a:t>
            </a:r>
            <a:r>
              <a:rPr lang="en-US" b="1" baseline="30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</a:t>
            </a:r>
            <a:r>
              <a:rPr lang="en-US"/>
              <a:t> decade of life</a:t>
            </a:r>
          </a:p>
          <a:p>
            <a:r>
              <a:rPr lang="en-US"/>
              <a:t>More in women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r>
              <a:rPr lang="en-US">
                <a:solidFill>
                  <a:srgbClr val="FF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Common sites</a:t>
            </a:r>
            <a:r>
              <a:rPr lang="en-US"/>
              <a:t> – face, oral mucous membrane, chest, back &amp; extremities</a:t>
            </a:r>
          </a:p>
          <a:p>
            <a:r>
              <a:rPr lang="en-US"/>
              <a:t>Chronic </a:t>
            </a:r>
          </a:p>
          <a:p>
            <a:pPr>
              <a:buFont typeface="Wingdings" pitchFamily="2" charset="2"/>
              <a:buNone/>
            </a:pPr>
            <a:endParaRPr lang="en-US" sz="4000" b="1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800"/>
              <a:t> </a:t>
            </a:r>
          </a:p>
        </p:txBody>
      </p:sp>
      <p:pic>
        <p:nvPicPr>
          <p:cNvPr id="11264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t="70638"/>
          <a:stretch>
            <a:fillRect/>
          </a:stretch>
        </p:blipFill>
        <p:spPr>
          <a:xfrm>
            <a:off x="609600" y="914400"/>
            <a:ext cx="7848600" cy="3962400"/>
          </a:xfrm>
          <a:noFill/>
          <a:ln w="57150" cmpd="thickThin">
            <a:pattFill prst="dkHorz">
              <a:fgClr>
                <a:srgbClr val="FFFF66"/>
              </a:fgClr>
              <a:bgClr>
                <a:srgbClr val="FFFFFF"/>
              </a:bgClr>
            </a:pattFill>
          </a:ln>
        </p:spPr>
      </p:pic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1219200" y="5410200"/>
            <a:ext cx="7315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Verdana" pitchFamily="34" charset="0"/>
              </a:rPr>
              <a:t>Oral mucosal lesions of tongue &amp; palate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81000"/>
            <a:ext cx="9144000" cy="5749925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4400" b="1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PSORIASIS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US"/>
              <a:t>Common chronic skin disease of inflammatory origin with occasional oral manifestations 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Noncontagious skin disorder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Inflammed, edematous – silvery white scales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9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14029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r="51346" b="59636"/>
          <a:stretch>
            <a:fillRect/>
          </a:stretch>
        </p:blipFill>
        <p:spPr>
          <a:xfrm>
            <a:off x="1981200" y="609600"/>
            <a:ext cx="5334000" cy="4648200"/>
          </a:xfrm>
          <a:noFill/>
          <a:ln w="76200" cap="flat" cmpd="tri">
            <a:solidFill>
              <a:schemeClr val="tx1"/>
            </a:solidFill>
            <a:prstDash val="lgDashDotDot"/>
          </a:ln>
        </p:spPr>
      </p:pic>
      <p:sp>
        <p:nvSpPr>
          <p:cNvPr id="140301" name="Rectangle 13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400"/>
              <a:t> </a:t>
            </a:r>
          </a:p>
        </p:txBody>
      </p:sp>
      <p:sp>
        <p:nvSpPr>
          <p:cNvPr id="140302" name="Rectangle 14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4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9144000" cy="5597525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4400" b="1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Oral manifestations</a:t>
            </a:r>
            <a:r>
              <a:rPr lang="en-US"/>
              <a:t>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Rare</a:t>
            </a:r>
          </a:p>
          <a:p>
            <a:pPr>
              <a:lnSpc>
                <a:spcPct val="90000"/>
              </a:lnSpc>
            </a:pPr>
            <a:r>
              <a:rPr lang="en-US"/>
              <a:t>May present as leukoplakia or lichen planus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Lips, buccal mucosa, palate, gingiva &amp;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/>
              <a:t>  Floor of the mouth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Oral lesions similar to skin lesions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81000"/>
            <a:ext cx="8229600" cy="57499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4800" b="1">
                <a:solidFill>
                  <a:srgbClr val="00CC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ligrapher" pitchFamily="2" charset="0"/>
              </a:rPr>
              <a:t>Epidermolysis bullosa</a:t>
            </a:r>
          </a:p>
          <a:p>
            <a:r>
              <a:rPr lang="en-US" sz="4000" b="1">
                <a:solidFill>
                  <a:srgbClr val="00CC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ligrapher" pitchFamily="2" charset="0"/>
              </a:rPr>
              <a:t> </a:t>
            </a:r>
            <a:r>
              <a:rPr lang="en-US">
                <a:latin typeface="Comic Sans MS" pitchFamily="66" charset="0"/>
              </a:rPr>
              <a:t>Inherited disorder – blister formation</a:t>
            </a:r>
          </a:p>
          <a:p>
            <a:endParaRPr lang="en-US">
              <a:latin typeface="Comic Sans MS" pitchFamily="66" charset="0"/>
            </a:endParaRPr>
          </a:p>
          <a:p>
            <a:r>
              <a:rPr lang="en-US">
                <a:latin typeface="Comic Sans MS" pitchFamily="66" charset="0"/>
              </a:rPr>
              <a:t>EB Simplex</a:t>
            </a:r>
          </a:p>
          <a:p>
            <a:r>
              <a:rPr lang="en-US">
                <a:latin typeface="Comic Sans MS" pitchFamily="66" charset="0"/>
              </a:rPr>
              <a:t>Junctional EB</a:t>
            </a:r>
          </a:p>
          <a:p>
            <a:r>
              <a:rPr lang="en-US">
                <a:latin typeface="Comic Sans MS" pitchFamily="66" charset="0"/>
              </a:rPr>
              <a:t>Dystrophic EB</a:t>
            </a:r>
          </a:p>
          <a:p>
            <a:pPr>
              <a:buFont typeface="Wingdings" pitchFamily="2" charset="2"/>
              <a:buNone/>
            </a:pPr>
            <a:r>
              <a:rPr lang="en-US">
                <a:latin typeface="Comic Sans MS" pitchFamily="66" charset="0"/>
              </a:rPr>
              <a:t>                       </a:t>
            </a:r>
          </a:p>
          <a:p>
            <a:pPr>
              <a:buFont typeface="Wingdings" pitchFamily="2" charset="2"/>
              <a:buNone/>
            </a:pPr>
            <a:r>
              <a:rPr lang="en-US">
                <a:latin typeface="Comic Sans MS" pitchFamily="66" charset="0"/>
              </a:rPr>
              <a:t>                                </a:t>
            </a:r>
            <a:r>
              <a:rPr lang="en-US" b="1">
                <a:solidFill>
                  <a:srgbClr val="FF9966"/>
                </a:solidFill>
                <a:effectLst/>
                <a:latin typeface="Comic Sans MS" pitchFamily="66" charset="0"/>
              </a:rPr>
              <a:t>HEB</a:t>
            </a:r>
          </a:p>
          <a:p>
            <a:endParaRPr lang="en-US" b="1">
              <a:solidFill>
                <a:srgbClr val="FF9966"/>
              </a:solidFill>
              <a:effectLst/>
              <a:latin typeface="Comic Sans MS" pitchFamily="66" charset="0"/>
            </a:endParaRPr>
          </a:p>
          <a:p>
            <a:endParaRPr lang="en-US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229600" cy="5673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b="1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Oral manifestation</a:t>
            </a:r>
          </a:p>
          <a:p>
            <a:r>
              <a:rPr lang="en-US"/>
              <a:t>20%</a:t>
            </a:r>
          </a:p>
          <a:p>
            <a:r>
              <a:rPr lang="en-US"/>
              <a:t>Oral milia</a:t>
            </a:r>
          </a:p>
          <a:p>
            <a:r>
              <a:rPr lang="en-US"/>
              <a:t>Teeth unaffected</a:t>
            </a:r>
          </a:p>
          <a:p>
            <a:endParaRPr lang="en-US"/>
          </a:p>
          <a:p>
            <a:pPr>
              <a:buFont typeface="Wingdings" pitchFamily="2" charset="2"/>
              <a:buNone/>
            </a:pPr>
            <a:r>
              <a:rPr lang="en-US" b="1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H/P</a:t>
            </a:r>
          </a:p>
          <a:p>
            <a:r>
              <a:rPr lang="en-US"/>
              <a:t>Irregular PAS positive BM – Divided</a:t>
            </a:r>
          </a:p>
          <a:p>
            <a:r>
              <a:rPr lang="en-US"/>
              <a:t>Basal layer normal</a:t>
            </a:r>
          </a:p>
          <a:p>
            <a:r>
              <a:rPr lang="en-US"/>
              <a:t>No elastic &amp; oxytalan fibres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81000"/>
            <a:ext cx="9144000" cy="57499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4000" b="1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SYSTEMIC SCLEROSIS</a:t>
            </a:r>
          </a:p>
          <a:p>
            <a:pPr>
              <a:buFont typeface="Wingdings" pitchFamily="2" charset="2"/>
              <a:buNone/>
            </a:pPr>
            <a:r>
              <a:rPr lang="en-US"/>
              <a:t> 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(SCLERODERMA</a:t>
            </a: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  <a:p>
            <a:endParaRPr lang="en-US">
              <a:solidFill>
                <a:schemeClr val="accent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en-US"/>
              <a:t>Relatively rare condition</a:t>
            </a:r>
          </a:p>
          <a:p>
            <a:r>
              <a:rPr lang="en-US"/>
              <a:t>Immunologically mediated pathogenesis</a:t>
            </a:r>
          </a:p>
          <a:p>
            <a:r>
              <a:rPr lang="en-US"/>
              <a:t>Characterized by dense collagen deposition in tissues of the body in extraordinary amounts</a:t>
            </a:r>
          </a:p>
          <a:p>
            <a:r>
              <a:rPr lang="en-US"/>
              <a:t>Skin &amp; most organs of the body are affected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11571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457200"/>
            <a:ext cx="8229600" cy="3657600"/>
          </a:xfrm>
          <a:noFill/>
          <a:ln w="38100">
            <a:solidFill>
              <a:srgbClr val="FF0066"/>
            </a:solidFill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5826125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b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CREST SYNDROME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b="1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CALCINOSIS CUTIS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RAYNAUD’S PHENOMENON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ESOPHAGEAL DYSFUNCTION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SCLERODACTYLY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TELANGIECTASIA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b="1">
              <a:solidFill>
                <a:schemeClr val="accent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b="1">
                <a:solidFill>
                  <a:srgbClr val="0099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Circumscribed - morphea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b="1">
                <a:solidFill>
                  <a:srgbClr val="0099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Linear – coup de sabre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81000"/>
            <a:ext cx="8229600" cy="5749925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ECTODERMAL DYSPLASIA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LICHEN PLANUS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ERYTHEMA MULTIFORME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WHITE SPONGE NEVUS</a:t>
            </a:r>
          </a:p>
          <a:p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PEMPHIGUS</a:t>
            </a:r>
          </a:p>
          <a:p>
            <a:r>
              <a:rPr lang="en-US" sz="36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Bullous</a:t>
            </a:r>
            <a:r>
              <a:rPr lang="en-US" sz="3600" b="1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</a:t>
            </a:r>
            <a:r>
              <a:rPr lang="en-US" sz="36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pemphigoid</a:t>
            </a:r>
            <a:endParaRPr lang="en-US" sz="3600" b="1" dirty="0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man Old Style" pitchFamily="18" charset="0"/>
            </a:endParaRPr>
          </a:p>
          <a:p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LUPUS ERYTHEMATOSUS</a:t>
            </a:r>
          </a:p>
          <a:p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PSORIASIS</a:t>
            </a:r>
          </a:p>
          <a:p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SYSTEMIC SCLEROSIS</a:t>
            </a:r>
            <a:endParaRPr lang="en-US" sz="1600" b="1" dirty="0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man Old Style" pitchFamily="18" charset="0"/>
            </a:endParaRPr>
          </a:p>
          <a:p>
            <a:endParaRPr lang="en-US" sz="2400" b="1" dirty="0">
              <a:latin typeface="Bookman Old Style" pitchFamily="18" charset="0"/>
            </a:endParaRPr>
          </a:p>
          <a:p>
            <a:endParaRPr lang="en-US" sz="4000" b="1" dirty="0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common skin disease include acne, blocked skin follicles that can lead to oil, bacteria and dead skin builder in </a:t>
            </a:r>
            <a:r>
              <a:rPr lang="en-US" smtClean="0"/>
              <a:t>your pores</a:t>
            </a:r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 &amp; Answer Session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ORAL MANIFESTATION OF LICHEN PLANUS</a:t>
            </a:r>
          </a:p>
          <a:p>
            <a:r>
              <a:rPr lang="en-US" dirty="0" smtClean="0"/>
              <a:t>STEVEN JOHNSON SYNDROME</a:t>
            </a:r>
          </a:p>
          <a:p>
            <a:r>
              <a:rPr lang="en-US" dirty="0" smtClean="0"/>
              <a:t>PEMPHIGUS</a:t>
            </a:r>
          </a:p>
          <a:p>
            <a:r>
              <a:rPr lang="en-US" dirty="0" smtClean="0"/>
              <a:t>CLASSIFY PEMPHIGOID</a:t>
            </a:r>
          </a:p>
          <a:p>
            <a:r>
              <a:rPr lang="en-US" dirty="0" smtClean="0"/>
              <a:t>SLE</a:t>
            </a:r>
          </a:p>
          <a:p>
            <a:r>
              <a:rPr lang="en-US" dirty="0" smtClean="0"/>
              <a:t>CREST SYNDROME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72795863-2509-495E-A4D3-2D1EB08AA32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874092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r>
              <a:rPr lang="en-US" dirty="0"/>
              <a:t> </a:t>
            </a:r>
            <a:br>
              <a:rPr lang="en-US" dirty="0"/>
            </a:b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NAME OF THE BOOK WITH EDITION AND PAGE NUMBERS </a:t>
            </a:r>
            <a:b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ARTICLE ARE TO BE MENTIONED IF NEEDED</a:t>
            </a:r>
            <a:endParaRPr lang="en-US" sz="2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SHAFER’S 9</a:t>
            </a:r>
            <a:r>
              <a:rPr lang="en-US" baseline="30000" dirty="0" smtClean="0"/>
              <a:t>th</a:t>
            </a:r>
            <a:r>
              <a:rPr lang="en-US" dirty="0" smtClean="0"/>
              <a:t> EDITION</a:t>
            </a:r>
          </a:p>
          <a:p>
            <a:r>
              <a:rPr lang="en-US" dirty="0" smtClean="0"/>
              <a:t>LUCAS</a:t>
            </a:r>
          </a:p>
          <a:p>
            <a:r>
              <a:rPr lang="en-US" dirty="0" smtClean="0"/>
              <a:t>NEVILLE</a:t>
            </a:r>
          </a:p>
          <a:p>
            <a:r>
              <a:rPr lang="en-US" smtClean="0"/>
              <a:t>REGEZI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72795863-2509-495E-A4D3-2D1EB08AA32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461201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66700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smtClean="0"/>
              <a:t>THANK YOU</a:t>
            </a:r>
            <a:endParaRPr lang="en-US" sz="9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001000" cy="1431925"/>
          </a:xfrm>
        </p:spPr>
        <p:txBody>
          <a:bodyPr/>
          <a:lstStyle/>
          <a:p>
            <a:r>
              <a:rPr lang="en-US" sz="3600" b="1">
                <a:solidFill>
                  <a:srgbClr val="FFFF00"/>
                </a:solidFill>
                <a:latin typeface="Bookman Old Style" pitchFamily="18" charset="0"/>
              </a:rPr>
              <a:t>HEREDITARY HYPOHIDROTIC ECTODERMAL DYSPLASIA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 Congenital dysplasia of 1 or more ectodermal structures</a:t>
            </a:r>
          </a:p>
          <a:p>
            <a:pPr>
              <a:lnSpc>
                <a:spcPct val="90000"/>
              </a:lnSpc>
            </a:pPr>
            <a:r>
              <a:rPr lang="en-US"/>
              <a:t>Manifested by hypohydrosis, hypotrichosis &amp; hypodontia</a:t>
            </a:r>
          </a:p>
          <a:p>
            <a:pPr>
              <a:lnSpc>
                <a:spcPct val="90000"/>
              </a:lnSpc>
            </a:pPr>
            <a:r>
              <a:rPr lang="en-US"/>
              <a:t> Most common type</a:t>
            </a:r>
          </a:p>
          <a:p>
            <a:pPr>
              <a:lnSpc>
                <a:spcPct val="90000"/>
              </a:lnSpc>
            </a:pPr>
            <a:r>
              <a:rPr lang="en-US"/>
              <a:t> Abnormalities of skin, hair , nails , eyes, teeth, facies, sensorineural apparatus &amp; adnexal structures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3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609600"/>
            <a:ext cx="3124200" cy="5257800"/>
          </a:xfrm>
          <a:ln>
            <a:solidFill>
              <a:srgbClr val="FFFF66"/>
            </a:solidFill>
          </a:ln>
        </p:spPr>
      </p:pic>
      <p:pic>
        <p:nvPicPr>
          <p:cNvPr id="117765" name="Picture 5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 r="55902" b="59181"/>
          <a:stretch>
            <a:fillRect/>
          </a:stretch>
        </p:blipFill>
        <p:spPr>
          <a:xfrm>
            <a:off x="4343400" y="1066800"/>
            <a:ext cx="4267200" cy="3962400"/>
          </a:xfrm>
          <a:noFill/>
          <a:ln>
            <a:solidFill>
              <a:srgbClr val="FFFF66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776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27075"/>
          </a:xfrm>
        </p:spPr>
        <p:txBody>
          <a:bodyPr/>
          <a:lstStyle/>
          <a:p>
            <a:r>
              <a:rPr lang="en-US" b="1">
                <a:solidFill>
                  <a:srgbClr val="FFFF00"/>
                </a:solidFill>
              </a:rPr>
              <a:t>Oral manifestations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229600" cy="4876800"/>
          </a:xfrm>
        </p:spPr>
        <p:txBody>
          <a:bodyPr/>
          <a:lstStyle/>
          <a:p>
            <a:endParaRPr lang="en-US"/>
          </a:p>
          <a:p>
            <a:r>
              <a:rPr lang="en-US"/>
              <a:t>Anodontia or oligodontia</a:t>
            </a:r>
          </a:p>
          <a:p>
            <a:r>
              <a:rPr lang="en-US"/>
              <a:t>Frequent malformation of any teeth present in both dentitions</a:t>
            </a:r>
          </a:p>
          <a:p>
            <a:r>
              <a:rPr lang="en-US"/>
              <a:t>Cone shaped</a:t>
            </a:r>
          </a:p>
          <a:p>
            <a:r>
              <a:rPr lang="en-US"/>
              <a:t>Lips protuberant</a:t>
            </a:r>
          </a:p>
          <a:p>
            <a:r>
              <a:rPr lang="en-US"/>
              <a:t>High palatal arch</a:t>
            </a:r>
          </a:p>
          <a:p>
            <a:r>
              <a:rPr lang="en-US"/>
              <a:t>Palatal cleft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553200" y="277813"/>
            <a:ext cx="2590800" cy="3989387"/>
          </a:xfrm>
        </p:spPr>
        <p:txBody>
          <a:bodyPr/>
          <a:lstStyle/>
          <a:p>
            <a:r>
              <a:rPr lang="en-US" sz="4000" b="1">
                <a:solidFill>
                  <a:srgbClr val="FFFF00"/>
                </a:solidFill>
                <a:latin typeface="Bookman Old Style" pitchFamily="18" charset="0"/>
              </a:rPr>
              <a:t>LICHEN PLANUS</a:t>
            </a:r>
          </a:p>
        </p:txBody>
      </p:sp>
      <p:pic>
        <p:nvPicPr>
          <p:cNvPr id="8806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366" r="1221"/>
          <a:stretch>
            <a:fillRect/>
          </a:stretch>
        </p:blipFill>
        <p:spPr>
          <a:xfrm>
            <a:off x="609600" y="2895600"/>
            <a:ext cx="5486400" cy="3594100"/>
          </a:xfrm>
          <a:noFill/>
          <a:ln w="76200" cmpd="tri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462 L -3.33333E-6 -0.328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49312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en-US" b="1">
                <a:solidFill>
                  <a:srgbClr val="FFFF00"/>
                </a:solidFill>
                <a:latin typeface="Bookman Old Style" pitchFamily="18" charset="0"/>
              </a:rPr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257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Most common dermatological disease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/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Manifests itself in the oral cavity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US"/>
              <a:t>Involvement of oral mucosa accompanies or precedes the appearance of lesion on the skin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b="1">
                <a:solidFill>
                  <a:srgbClr val="00808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EPIDEMIOLOGY</a:t>
            </a:r>
          </a:p>
          <a:p>
            <a:pPr>
              <a:lnSpc>
                <a:spcPct val="90000"/>
              </a:lnSpc>
            </a:pPr>
            <a:r>
              <a:rPr lang="en-US"/>
              <a:t>Indians—1.5%</a:t>
            </a:r>
          </a:p>
          <a:p>
            <a:pPr>
              <a:lnSpc>
                <a:spcPct val="90000"/>
              </a:lnSpc>
            </a:pPr>
            <a:r>
              <a:rPr lang="en-US"/>
              <a:t>3.7%</a:t>
            </a:r>
          </a:p>
          <a:p>
            <a:pPr>
              <a:lnSpc>
                <a:spcPct val="90000"/>
              </a:lnSpc>
            </a:pPr>
            <a:r>
              <a:rPr lang="en-US"/>
              <a:t>0.3%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36</TotalTime>
  <Words>916</Words>
  <Application>Microsoft Office PowerPoint</Application>
  <PresentationFormat>On-screen Show (4:3)</PresentationFormat>
  <Paragraphs>283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Apex</vt:lpstr>
      <vt:lpstr>RUNGTA COLLEGE OF DENTAL SCIENCES &amp; RESEARCH  </vt:lpstr>
      <vt:lpstr>GUIDED BY:- DR SIDDHARTH PUNDIR DR SUDHANSHU DIXIT </vt:lpstr>
      <vt:lpstr>Specific learning Objectives </vt:lpstr>
      <vt:lpstr> </vt:lpstr>
      <vt:lpstr>HEREDITARY HYPOHIDROTIC ECTODERMAL DYSPLASIA</vt:lpstr>
      <vt:lpstr>Slide 6</vt:lpstr>
      <vt:lpstr>Oral manifestations</vt:lpstr>
      <vt:lpstr>LICHEN PLANUS</vt:lpstr>
      <vt:lpstr>  </vt:lpstr>
      <vt:lpstr>Slide 10</vt:lpstr>
      <vt:lpstr>Slide 11</vt:lpstr>
      <vt:lpstr>Slide 12</vt:lpstr>
      <vt:lpstr> </vt:lpstr>
      <vt:lpstr>ERYTHEMA MULTIFORME</vt:lpstr>
      <vt:lpstr> </vt:lpstr>
      <vt:lpstr> </vt:lpstr>
      <vt:lpstr> </vt:lpstr>
      <vt:lpstr>Slide 18</vt:lpstr>
      <vt:lpstr>PEMPHIGUS</vt:lpstr>
      <vt:lpstr>  CLINICAL FEATURES </vt:lpstr>
      <vt:lpstr> </vt:lpstr>
      <vt:lpstr> </vt:lpstr>
      <vt:lpstr>CICATRICIAL PEMPHIGOID  (BENIGN MUCOUS MEMBRANE PEMPHIGOID)</vt:lpstr>
      <vt:lpstr>Slide 24</vt:lpstr>
      <vt:lpstr> </vt:lpstr>
      <vt:lpstr>Slide 26</vt:lpstr>
      <vt:lpstr> </vt:lpstr>
      <vt:lpstr> </vt:lpstr>
      <vt:lpstr> </vt:lpstr>
      <vt:lpstr> </vt:lpstr>
      <vt:lpstr> </vt:lpstr>
      <vt:lpstr>  </vt:lpstr>
      <vt:lpstr> </vt:lpstr>
      <vt:lpstr> </vt:lpstr>
      <vt:lpstr> </vt:lpstr>
      <vt:lpstr> </vt:lpstr>
      <vt:lpstr> </vt:lpstr>
      <vt:lpstr> </vt:lpstr>
      <vt:lpstr> </vt:lpstr>
      <vt:lpstr>Take home message</vt:lpstr>
      <vt:lpstr>Question &amp; Answer Session</vt:lpstr>
      <vt:lpstr>REFERENCES  NAME OF THE BOOK WITH EDITION AND PAGE NUMBERS   ARTICLE ARE TO BE MENTIONED IF NEEDED</vt:lpstr>
      <vt:lpstr>THANK YOU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OP</dc:creator>
  <cp:lastModifiedBy>OP</cp:lastModifiedBy>
  <cp:revision>9</cp:revision>
  <dcterms:created xsi:type="dcterms:W3CDTF">2006-08-16T00:00:00Z</dcterms:created>
  <dcterms:modified xsi:type="dcterms:W3CDTF">2023-03-04T05:24:36Z</dcterms:modified>
</cp:coreProperties>
</file>